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84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9704" y="13969"/>
            <a:ext cx="7197090" cy="17957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8748" y="2035810"/>
            <a:ext cx="600773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7830">
              <a:lnSpc>
                <a:spcPct val="100000"/>
              </a:lnSpc>
              <a:spcBef>
                <a:spcPts val="95"/>
              </a:spcBef>
            </a:pPr>
            <a:r>
              <a:rPr sz="1000" u="sng" spc="-25" dirty="0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 MT"/>
                <a:cs typeface="Arial MT"/>
              </a:rPr>
              <a:t>Objet</a:t>
            </a:r>
            <a:r>
              <a:rPr sz="1000" spc="-4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:</a:t>
            </a:r>
            <a:r>
              <a:rPr sz="1000" spc="-7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Organisation</a:t>
            </a:r>
            <a:r>
              <a:rPr sz="1000" spc="7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des</a:t>
            </a:r>
            <a:r>
              <a:rPr sz="1000" spc="-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Accueils</a:t>
            </a:r>
            <a:r>
              <a:rPr sz="1000" spc="6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Loisirs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Municipaux</a:t>
            </a:r>
            <a:r>
              <a:rPr sz="1000" spc="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pour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la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rentrée</a:t>
            </a:r>
            <a:r>
              <a:rPr sz="1000" spc="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scolaire</a:t>
            </a:r>
            <a:r>
              <a:rPr sz="1000" spc="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2024-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2025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1000">
              <a:latin typeface="Arial MT"/>
              <a:cs typeface="Arial MT"/>
            </a:endParaRPr>
          </a:p>
          <a:p>
            <a:pPr marL="417830">
              <a:lnSpc>
                <a:spcPct val="100000"/>
              </a:lnSpc>
            </a:pP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Bonjour,</a:t>
            </a:r>
            <a:endParaRPr sz="1000">
              <a:latin typeface="Arial MT"/>
              <a:cs typeface="Arial MT"/>
            </a:endParaRPr>
          </a:p>
          <a:p>
            <a:pPr marL="50800" marR="43180" indent="367030" algn="just">
              <a:lnSpc>
                <a:spcPct val="91100"/>
              </a:lnSpc>
              <a:spcBef>
                <a:spcPts val="960"/>
              </a:spcBef>
            </a:pP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Le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nouveau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règlement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intérieur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des</a:t>
            </a:r>
            <a:r>
              <a:rPr sz="1000" spc="9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temps</a:t>
            </a:r>
            <a:r>
              <a:rPr sz="1000" spc="9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périscolaires,</a:t>
            </a:r>
            <a:r>
              <a:rPr sz="1000" spc="9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applicable</a:t>
            </a:r>
            <a:r>
              <a:rPr sz="1000" spc="7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depuis</a:t>
            </a:r>
            <a:r>
              <a:rPr sz="1000" spc="9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le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1</a:t>
            </a:r>
            <a:r>
              <a:rPr sz="975" baseline="25641" dirty="0">
                <a:solidFill>
                  <a:srgbClr val="1D1D1D"/>
                </a:solidFill>
                <a:latin typeface="Arial MT"/>
                <a:cs typeface="Arial MT"/>
              </a:rPr>
              <a:t>er</a:t>
            </a:r>
            <a:r>
              <a:rPr sz="975" spc="262" baseline="25641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janvier</a:t>
            </a:r>
            <a:r>
              <a:rPr sz="1000" spc="9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2025,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1D1D1D"/>
                </a:solidFill>
                <a:latin typeface="Arial MT"/>
                <a:cs typeface="Arial MT"/>
              </a:rPr>
              <a:t>a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modifié le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b="1" dirty="0">
                <a:solidFill>
                  <a:srgbClr val="1D1D1D"/>
                </a:solidFill>
                <a:latin typeface="Arial"/>
                <a:cs typeface="Arial"/>
              </a:rPr>
              <a:t>délai</a:t>
            </a:r>
            <a:r>
              <a:rPr sz="1000" b="1" spc="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D1D1D"/>
                </a:solidFill>
                <a:latin typeface="Arial"/>
                <a:cs typeface="Arial"/>
              </a:rPr>
              <a:t>d’annulation</a:t>
            </a:r>
            <a:r>
              <a:rPr sz="1000" b="1" spc="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D1D1D"/>
                </a:solidFill>
                <a:latin typeface="Arial"/>
                <a:cs typeface="Arial"/>
              </a:rPr>
              <a:t>des</a:t>
            </a:r>
            <a:r>
              <a:rPr sz="1000" b="1" spc="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D1D1D"/>
                </a:solidFill>
                <a:latin typeface="Arial"/>
                <a:cs typeface="Arial"/>
              </a:rPr>
              <a:t>réservations</a:t>
            </a:r>
            <a:r>
              <a:rPr sz="1000" b="1" spc="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pour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les</a:t>
            </a:r>
            <a:r>
              <a:rPr sz="1000" spc="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accueils</a:t>
            </a:r>
            <a:r>
              <a:rPr sz="1000" spc="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 loisirs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des</a:t>
            </a:r>
            <a:r>
              <a:rPr sz="1000" spc="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vacances.</a:t>
            </a:r>
            <a:r>
              <a:rPr sz="1000" spc="-5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présent,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les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périodes d’annulations et de réservations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sont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b="1" dirty="0">
                <a:solidFill>
                  <a:srgbClr val="1D1D1D"/>
                </a:solidFill>
                <a:latin typeface="Arial"/>
                <a:cs typeface="Arial"/>
              </a:rPr>
              <a:t>différenciées</a:t>
            </a:r>
            <a:r>
              <a:rPr sz="1000" b="1" spc="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afin</a:t>
            </a:r>
            <a:r>
              <a:rPr sz="1000" spc="-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 garantir un maximum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 places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aux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familles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(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Vous</a:t>
            </a:r>
            <a:r>
              <a:rPr sz="1000" i="1" spc="-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pouvez</a:t>
            </a:r>
            <a:r>
              <a:rPr sz="1000" i="1" spc="-3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consulter</a:t>
            </a:r>
            <a:r>
              <a:rPr sz="1000" i="1" spc="-1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le</a:t>
            </a:r>
            <a:r>
              <a:rPr sz="1000" i="1" spc="-1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nouveau</a:t>
            </a:r>
            <a:r>
              <a:rPr sz="1000" i="1" spc="-3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règlement</a:t>
            </a:r>
            <a:r>
              <a:rPr sz="1000" i="1" spc="-1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intérieur</a:t>
            </a:r>
            <a:r>
              <a:rPr sz="1000" i="1" spc="-1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directement</a:t>
            </a:r>
            <a:r>
              <a:rPr sz="1000" i="1" spc="-2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sur</a:t>
            </a:r>
            <a:r>
              <a:rPr sz="1000" i="1" spc="-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votre</a:t>
            </a:r>
            <a:r>
              <a:rPr sz="1000" i="1" spc="-2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portail</a:t>
            </a:r>
            <a:r>
              <a:rPr sz="1000" i="1" spc="-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1D1D1D"/>
                </a:solidFill>
                <a:latin typeface="Arial"/>
                <a:cs typeface="Arial"/>
              </a:rPr>
              <a:t>famille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).</a:t>
            </a:r>
            <a:endParaRPr sz="10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7648" y="3420490"/>
          <a:ext cx="6261734" cy="3067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620"/>
                <a:gridCol w="1800225"/>
                <a:gridCol w="3691889"/>
              </a:tblGrid>
              <a:tr h="165735">
                <a:tc gridSpan="3">
                  <a:txBody>
                    <a:bodyPr/>
                    <a:lstStyle/>
                    <a:p>
                      <a:pPr marR="191135" algn="ctr">
                        <a:lnSpc>
                          <a:spcPts val="1190"/>
                        </a:lnSpc>
                        <a:spcBef>
                          <a:spcPts val="20"/>
                        </a:spcBef>
                      </a:pPr>
                      <a:r>
                        <a:rPr sz="1000" b="1" spc="-3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Dates</a:t>
                      </a:r>
                      <a:r>
                        <a:rPr sz="1000" b="1" spc="-25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d’ouvertures </a:t>
                      </a:r>
                      <a:r>
                        <a:rPr sz="1000" b="1" spc="-2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des </a:t>
                      </a:r>
                      <a:r>
                        <a:rPr sz="1000" b="1" spc="-1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réservations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2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45795" marR="326390" indent="-321945">
                        <a:lnSpc>
                          <a:spcPts val="1250"/>
                        </a:lnSpc>
                      </a:pP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Dates</a:t>
                      </a: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des</a:t>
                      </a: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vacances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scolaires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39469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Périodes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d’ouvertures</a:t>
                      </a:r>
                      <a:r>
                        <a:rPr sz="1000" spc="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des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réservations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8128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63500" marR="55880" indent="30480">
                        <a:lnSpc>
                          <a:spcPct val="102000"/>
                        </a:lnSpc>
                        <a:spcBef>
                          <a:spcPts val="525"/>
                        </a:spcBef>
                      </a:pPr>
                      <a:r>
                        <a:rPr sz="1000" b="1" spc="-1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Vacances d’automne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343535" algn="ctr">
                        <a:lnSpc>
                          <a:spcPts val="1140"/>
                        </a:lnSpc>
                        <a:spcBef>
                          <a:spcPts val="60"/>
                        </a:spcBef>
                      </a:pP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Samedi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19</a:t>
                      </a:r>
                      <a:r>
                        <a:rPr sz="1000" spc="-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octobre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71120" algn="ctr">
                        <a:lnSpc>
                          <a:spcPts val="1125"/>
                        </a:lnSpc>
                      </a:pP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4</a:t>
                      </a:r>
                      <a:r>
                        <a:rPr sz="1000" spc="-6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novembre</a:t>
                      </a:r>
                      <a:r>
                        <a:rPr sz="1000" spc="-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2060" marR="1143635" algn="ctr">
                        <a:lnSpc>
                          <a:spcPts val="1200"/>
                        </a:lnSpc>
                        <a:spcBef>
                          <a:spcPts val="25"/>
                        </a:spcBef>
                      </a:pP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23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5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septembre</a:t>
                      </a:r>
                      <a:r>
                        <a:rPr sz="1000" spc="-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9h 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1915" algn="ctr">
                        <a:lnSpc>
                          <a:spcPts val="1040"/>
                        </a:lnSpc>
                      </a:pP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1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4</a:t>
                      </a:r>
                      <a:r>
                        <a:rPr sz="1000" spc="7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octobre</a:t>
                      </a:r>
                      <a:r>
                        <a:rPr sz="1000" spc="1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2024</a:t>
                      </a:r>
                      <a:r>
                        <a:rPr sz="1000" spc="14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17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20h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  <a:tr h="471805">
                <a:tc>
                  <a:txBody>
                    <a:bodyPr/>
                    <a:lstStyle/>
                    <a:p>
                      <a:pPr marL="252729" indent="-245745">
                        <a:lnSpc>
                          <a:spcPct val="102000"/>
                        </a:lnSpc>
                        <a:spcBef>
                          <a:spcPts val="595"/>
                        </a:spcBef>
                      </a:pPr>
                      <a:r>
                        <a:rPr sz="1000" b="1" spc="-2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Vacances</a:t>
                      </a:r>
                      <a:r>
                        <a:rPr sz="1000" b="1" spc="85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1000" b="1" spc="-2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Noël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68680" marR="281305" indent="-50990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Samedi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21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décembre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414020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sz="1000" spc="-20" dirty="0"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3A3A3A"/>
                          </a:solidFill>
                          <a:latin typeface="Arial MT"/>
                          <a:cs typeface="Arial MT"/>
                        </a:rPr>
                        <a:t>6</a:t>
                      </a:r>
                      <a:r>
                        <a:rPr sz="1000" spc="-50" dirty="0">
                          <a:solidFill>
                            <a:srgbClr val="3A3A3A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janvier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0470" marR="1133475" algn="ctr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25</a:t>
                      </a:r>
                      <a:r>
                        <a:rPr sz="1000" spc="-5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novembre</a:t>
                      </a: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9h 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65" algn="ctr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-4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6</a:t>
                      </a:r>
                      <a:r>
                        <a:rPr sz="1000" spc="-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décembre</a:t>
                      </a:r>
                      <a:r>
                        <a:rPr sz="10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2024</a:t>
                      </a:r>
                      <a:r>
                        <a:rPr sz="1000" spc="-4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4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20h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9705" marR="102235" indent="-71755">
                        <a:lnSpc>
                          <a:spcPts val="1170"/>
                        </a:lnSpc>
                      </a:pPr>
                      <a:r>
                        <a:rPr sz="1000" b="1" spc="-4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Vacances </a:t>
                      </a:r>
                      <a:r>
                        <a:rPr sz="1000" b="1" spc="-1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d’Hiver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68680" marR="375285" indent="-413384">
                        <a:lnSpc>
                          <a:spcPts val="1180"/>
                        </a:lnSpc>
                        <a:spcBef>
                          <a:spcPts val="770"/>
                        </a:spcBef>
                      </a:pP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Samedi</a:t>
                      </a:r>
                      <a:r>
                        <a:rPr sz="1000" spc="-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15</a:t>
                      </a:r>
                      <a:r>
                        <a:rPr sz="1000" spc="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février 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4248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1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03</a:t>
                      </a:r>
                      <a:r>
                        <a:rPr sz="1000" spc="-10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7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mars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2024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68580" indent="15240" algn="just">
                        <a:lnSpc>
                          <a:spcPts val="1160"/>
                        </a:lnSpc>
                        <a:spcBef>
                          <a:spcPts val="860"/>
                        </a:spcBef>
                      </a:pPr>
                      <a:r>
                        <a:rPr sz="1000" b="1" spc="-10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Ouverture</a:t>
                      </a:r>
                      <a:r>
                        <a:rPr sz="1000" b="1" spc="-60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période</a:t>
                      </a:r>
                      <a:r>
                        <a:rPr sz="1000" spc="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1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réservation</a:t>
                      </a:r>
                      <a:r>
                        <a:rPr sz="1000" spc="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: 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6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6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20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janvier 2025</a:t>
                      </a:r>
                      <a:r>
                        <a:rPr sz="1000" spc="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9h. </a:t>
                      </a:r>
                      <a:r>
                        <a:rPr sz="1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Annulation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possible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jusqu’au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Mercredi</a:t>
                      </a:r>
                      <a:r>
                        <a:rPr sz="1000" spc="-2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29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janvier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3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1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20h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Fin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période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réservation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31</a:t>
                      </a:r>
                      <a:r>
                        <a:rPr sz="10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janvier</a:t>
                      </a:r>
                      <a:r>
                        <a:rPr sz="10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20h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0922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marL="92710" marR="13970" indent="-71755">
                        <a:lnSpc>
                          <a:spcPts val="1130"/>
                        </a:lnSpc>
                        <a:spcBef>
                          <a:spcPts val="715"/>
                        </a:spcBef>
                      </a:pPr>
                      <a:r>
                        <a:rPr sz="1000" b="1" spc="-4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Vacances</a:t>
                      </a:r>
                      <a:r>
                        <a:rPr sz="1000" b="1" spc="5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1000" b="1" spc="-1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printemps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68680" marR="427990" indent="-366395">
                        <a:lnSpc>
                          <a:spcPts val="1180"/>
                        </a:lnSpc>
                        <a:spcBef>
                          <a:spcPts val="15"/>
                        </a:spcBef>
                      </a:pP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Samedi</a:t>
                      </a:r>
                      <a:r>
                        <a:rPr sz="1000" spc="-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12</a:t>
                      </a:r>
                      <a:r>
                        <a:rPr sz="1000" spc="1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avril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458470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28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6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avril</a:t>
                      </a:r>
                      <a:r>
                        <a:rPr sz="1000" spc="-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2025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marR="113664" indent="33020" algn="just">
                        <a:lnSpc>
                          <a:spcPts val="1160"/>
                        </a:lnSpc>
                        <a:spcBef>
                          <a:spcPts val="105"/>
                        </a:spcBef>
                      </a:pPr>
                      <a:r>
                        <a:rPr sz="1000" b="1" spc="-10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Ouverture</a:t>
                      </a:r>
                      <a:r>
                        <a:rPr sz="1000" b="1" spc="-60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période</a:t>
                      </a:r>
                      <a:r>
                        <a:rPr sz="1000" spc="-7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réservation</a:t>
                      </a:r>
                      <a:r>
                        <a:rPr sz="1000" spc="2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2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Lundi</a:t>
                      </a:r>
                      <a:r>
                        <a:rPr sz="1000" spc="-4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14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17</a:t>
                      </a:r>
                      <a:r>
                        <a:rPr sz="1000" spc="4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6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mars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3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2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9h. </a:t>
                      </a:r>
                      <a:r>
                        <a:rPr sz="1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Annulation</a:t>
                      </a:r>
                      <a:r>
                        <a:rPr sz="10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possible</a:t>
                      </a:r>
                      <a:r>
                        <a:rPr sz="1000" spc="-2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jusqu’au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Mercredi</a:t>
                      </a:r>
                      <a:r>
                        <a:rPr sz="1000" spc="-2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26</a:t>
                      </a:r>
                      <a:r>
                        <a:rPr sz="1000" spc="-3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mars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20h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Fin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période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réservation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28</a:t>
                      </a:r>
                      <a:r>
                        <a:rPr sz="10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60" dirty="0">
                          <a:latin typeface="Arial MT"/>
                          <a:cs typeface="Arial MT"/>
                        </a:rPr>
                        <a:t>mars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1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3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20h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235585" marR="88265" indent="-1403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000" b="1" spc="-1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Vacances </a:t>
                      </a:r>
                      <a:r>
                        <a:rPr sz="1000" b="1" spc="-20" dirty="0">
                          <a:solidFill>
                            <a:srgbClr val="1D1D1D"/>
                          </a:solidFill>
                          <a:latin typeface="Arial"/>
                          <a:cs typeface="Arial"/>
                        </a:rPr>
                        <a:t>d’été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28675" marR="328930" indent="-492759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Samedi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5</a:t>
                      </a:r>
                      <a:r>
                        <a:rPr sz="1000" spc="-7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juillet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2025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au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2679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29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août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2025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 marR="156845" indent="1270" algn="ctr">
                        <a:lnSpc>
                          <a:spcPts val="1160"/>
                        </a:lnSpc>
                        <a:spcBef>
                          <a:spcPts val="295"/>
                        </a:spcBef>
                      </a:pPr>
                      <a:r>
                        <a:rPr sz="1000" b="1" spc="-10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Ouverture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période de</a:t>
                      </a:r>
                      <a:r>
                        <a:rPr sz="1000" spc="-1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réservation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: </a:t>
                      </a:r>
                      <a:r>
                        <a:rPr lang="fr-FR" sz="1000" spc="-10" smtClean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Mardi</a:t>
                      </a:r>
                      <a:r>
                        <a:rPr lang="fr-FR" sz="1000" spc="-10" baseline="0" smtClean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lang="fr-FR" sz="1000" spc="-10" baseline="0" smtClean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10 </a:t>
                      </a:r>
                      <a:r>
                        <a:rPr sz="1000" spc="-50" smtClean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juin </a:t>
                      </a:r>
                      <a:r>
                        <a:rPr sz="1000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2025 à</a:t>
                      </a:r>
                      <a:r>
                        <a:rPr sz="1000" spc="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6FAC46"/>
                          </a:solidFill>
                          <a:latin typeface="Arial MT"/>
                          <a:cs typeface="Arial MT"/>
                        </a:rPr>
                        <a:t>9h. </a:t>
                      </a:r>
                      <a:r>
                        <a:rPr sz="1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Annulation</a:t>
                      </a:r>
                      <a:r>
                        <a:rPr sz="10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possible</a:t>
                      </a:r>
                      <a:r>
                        <a:rPr sz="1000" spc="-2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jusqu’au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Mercredi</a:t>
                      </a:r>
                      <a:r>
                        <a:rPr sz="1000" spc="-2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18</a:t>
                      </a:r>
                      <a:r>
                        <a:rPr sz="1000" spc="-3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juin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2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20h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Fin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période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réservation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: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Vendredi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20</a:t>
                      </a:r>
                      <a:r>
                        <a:rPr sz="10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juin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2025</a:t>
                      </a:r>
                      <a:r>
                        <a:rPr sz="1000" spc="-3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sz="1000" spc="-1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solidFill>
                            <a:srgbClr val="1D1D1D"/>
                          </a:solidFill>
                          <a:latin typeface="Arial MT"/>
                          <a:cs typeface="Arial MT"/>
                        </a:rPr>
                        <a:t>20h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6350">
                      <a:solidFill>
                        <a:srgbClr val="383838"/>
                      </a:solidFill>
                      <a:prstDash val="solid"/>
                    </a:lnL>
                    <a:lnR w="6350">
                      <a:solidFill>
                        <a:srgbClr val="383838"/>
                      </a:solidFill>
                      <a:prstDash val="solid"/>
                    </a:lnR>
                    <a:lnT w="6350">
                      <a:solidFill>
                        <a:srgbClr val="383838"/>
                      </a:solidFill>
                      <a:prstDash val="solid"/>
                    </a:lnT>
                    <a:lnB w="6350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19327" y="6775068"/>
            <a:ext cx="6041390" cy="183705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132080" rIns="0" bIns="0" rtlCol="0">
            <a:spAutoFit/>
          </a:bodyPr>
          <a:lstStyle/>
          <a:p>
            <a:pPr marL="158750" algn="just">
              <a:lnSpc>
                <a:spcPct val="100000"/>
              </a:lnSpc>
              <a:spcBef>
                <a:spcPts val="1040"/>
              </a:spcBef>
            </a:pPr>
            <a:r>
              <a:rPr sz="1000" b="1" u="sng" spc="-20" dirty="0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Pour</a:t>
            </a:r>
            <a:r>
              <a:rPr sz="1000" b="1" u="sng" spc="-45" dirty="0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20" dirty="0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rappel</a:t>
            </a:r>
            <a:r>
              <a:rPr sz="1000" b="1" spc="-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1D1D1D"/>
                </a:solidFill>
                <a:latin typeface="Arial MT"/>
                <a:cs typeface="Arial MT"/>
              </a:rPr>
              <a:t>:</a:t>
            </a:r>
            <a:endParaRPr sz="1000">
              <a:latin typeface="Arial MT"/>
              <a:cs typeface="Arial MT"/>
            </a:endParaRPr>
          </a:p>
          <a:p>
            <a:pPr marL="158750" marR="153670" algn="just">
              <a:lnSpc>
                <a:spcPts val="1090"/>
              </a:lnSpc>
              <a:spcBef>
                <a:spcPts val="1125"/>
              </a:spcBef>
            </a:pP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L’accès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aux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activités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extrascolaires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des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mercredis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et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des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vacances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scolaires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est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réservé</a:t>
            </a:r>
            <a:r>
              <a:rPr sz="1000" spc="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en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priorité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aux enfants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dont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les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2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parents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travaillent.</a:t>
            </a:r>
            <a:endParaRPr sz="1000">
              <a:latin typeface="Arial MT"/>
              <a:cs typeface="Arial MT"/>
            </a:endParaRPr>
          </a:p>
          <a:p>
            <a:pPr marL="158750" marR="145415" algn="just">
              <a:lnSpc>
                <a:spcPts val="1090"/>
              </a:lnSpc>
              <a:spcBef>
                <a:spcPts val="1095"/>
              </a:spcBef>
            </a:pP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Pour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bénéficier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cet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accès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prioritaire,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il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est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nécessaire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justifier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la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réalité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ce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travail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en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fournissant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à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la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direction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l’Éducation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une</a:t>
            </a:r>
            <a:r>
              <a:rPr sz="1000" spc="8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attestation</a:t>
            </a:r>
            <a:r>
              <a:rPr sz="1000" spc="8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employeur</a:t>
            </a:r>
            <a:r>
              <a:rPr sz="1000" spc="7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(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le</a:t>
            </a:r>
            <a:r>
              <a:rPr sz="1000" i="1" spc="8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modèle</a:t>
            </a:r>
            <a:r>
              <a:rPr sz="1000" i="1" spc="8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d’attestation</a:t>
            </a:r>
            <a:r>
              <a:rPr sz="1000" i="1" spc="8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à</a:t>
            </a:r>
            <a:r>
              <a:rPr sz="1000" i="1" spc="7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faire</a:t>
            </a:r>
            <a:r>
              <a:rPr sz="1000" i="1" spc="8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compléter</a:t>
            </a:r>
            <a:r>
              <a:rPr sz="1000" i="1" spc="75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spc="-25" dirty="0">
                <a:solidFill>
                  <a:srgbClr val="1D1D1D"/>
                </a:solidFill>
                <a:latin typeface="Arial"/>
                <a:cs typeface="Arial"/>
              </a:rPr>
              <a:t>est disponible</a:t>
            </a:r>
            <a:r>
              <a:rPr sz="1000" i="1" spc="-3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1D1D1D"/>
                </a:solidFill>
                <a:latin typeface="Arial"/>
                <a:cs typeface="Arial"/>
              </a:rPr>
              <a:t>sur</a:t>
            </a:r>
            <a:r>
              <a:rPr sz="1000" i="1" spc="-2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1D1D1D"/>
                </a:solidFill>
                <a:latin typeface="Arial"/>
                <a:cs typeface="Arial"/>
              </a:rPr>
              <a:t>le</a:t>
            </a:r>
            <a:r>
              <a:rPr sz="1000" i="1" spc="-3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spc="-25" dirty="0">
                <a:solidFill>
                  <a:srgbClr val="1D1D1D"/>
                </a:solidFill>
                <a:latin typeface="Arial"/>
                <a:cs typeface="Arial"/>
              </a:rPr>
              <a:t>portail</a:t>
            </a:r>
            <a:r>
              <a:rPr sz="1000" i="1" spc="-30" dirty="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1D1D1D"/>
                </a:solidFill>
                <a:latin typeface="Arial"/>
                <a:cs typeface="Arial"/>
              </a:rPr>
              <a:t>famille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).</a:t>
            </a:r>
            <a:endParaRPr sz="1000">
              <a:latin typeface="Arial MT"/>
              <a:cs typeface="Arial MT"/>
            </a:endParaRPr>
          </a:p>
          <a:p>
            <a:pPr marL="158750" marR="144145" algn="just">
              <a:lnSpc>
                <a:spcPts val="1090"/>
              </a:lnSpc>
              <a:spcBef>
                <a:spcPts val="1100"/>
              </a:spcBef>
            </a:pP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Pour</a:t>
            </a:r>
            <a:r>
              <a:rPr sz="1000" spc="-6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les</a:t>
            </a:r>
            <a:r>
              <a:rPr sz="1000" spc="-5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familles</a:t>
            </a:r>
            <a:r>
              <a:rPr sz="1000" spc="-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monoparentales,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une</a:t>
            </a:r>
            <a:r>
              <a:rPr sz="1000" spc="-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attestation</a:t>
            </a:r>
            <a:r>
              <a:rPr sz="1000" spc="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est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demandée</a:t>
            </a:r>
            <a:r>
              <a:rPr sz="1000" spc="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pour</a:t>
            </a:r>
            <a:r>
              <a:rPr sz="100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le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parent</a:t>
            </a:r>
            <a:r>
              <a:rPr sz="1000" spc="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qui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a</a:t>
            </a:r>
            <a:r>
              <a:rPr sz="1000" spc="-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la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garde</a:t>
            </a:r>
            <a:r>
              <a:rPr sz="1000" spc="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l’enfant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pour</a:t>
            </a:r>
            <a:r>
              <a:rPr sz="1000" spc="-4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la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période</a:t>
            </a:r>
            <a:r>
              <a:rPr sz="1000" spc="-3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concernée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8225" y="8871965"/>
            <a:ext cx="1489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solidFill>
                  <a:srgbClr val="1D1D1D"/>
                </a:solidFill>
                <a:latin typeface="Arial MT"/>
                <a:cs typeface="Arial MT"/>
              </a:rPr>
              <a:t>.La</a:t>
            </a:r>
            <a:r>
              <a:rPr sz="1000" spc="-4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1D1D1D"/>
                </a:solidFill>
                <a:latin typeface="Arial MT"/>
                <a:cs typeface="Arial MT"/>
              </a:rPr>
              <a:t>Direction</a:t>
            </a:r>
            <a:r>
              <a:rPr sz="100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3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000" spc="-6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1D1D1D"/>
                </a:solidFill>
                <a:latin typeface="Arial MT"/>
                <a:cs typeface="Arial MT"/>
              </a:rPr>
              <a:t>l’Éducation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Gaetan LE QUERE</dc:creator>
  <cp:lastModifiedBy>f.coulibaly</cp:lastModifiedBy>
  <cp:revision>2</cp:revision>
  <dcterms:created xsi:type="dcterms:W3CDTF">2025-06-06T07:30:24Z</dcterms:created>
  <dcterms:modified xsi:type="dcterms:W3CDTF">2025-06-06T07:32:18Z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2025-03-11T00:00:00Z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2025-06-06T00:00:00Z</vt:filetime>
  </property>
  <property fmtid="{D5CDD505-2E9C-101B-9397-08002B2CF9AE}" pid="5" name="Producer">
    <vt:lpwstr>Microsoft® Word 2019</vt:lpwstr>
  </property>
</Properties>
</file>